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
      <p:font typeface="Averag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Lato-italic.fntdata"/><Relationship Id="rId10" Type="http://schemas.openxmlformats.org/officeDocument/2006/relationships/slide" Target="slides/slide6.xml"/><Relationship Id="rId32" Type="http://schemas.openxmlformats.org/officeDocument/2006/relationships/font" Target="fonts/Lato-bold.fntdata"/><Relationship Id="rId13" Type="http://schemas.openxmlformats.org/officeDocument/2006/relationships/slide" Target="slides/slide9.xml"/><Relationship Id="rId35" Type="http://schemas.openxmlformats.org/officeDocument/2006/relationships/font" Target="fonts/Average-regular.fntdata"/><Relationship Id="rId12" Type="http://schemas.openxmlformats.org/officeDocument/2006/relationships/slide" Target="slides/slide8.xml"/><Relationship Id="rId34" Type="http://schemas.openxmlformats.org/officeDocument/2006/relationships/font" Target="fonts/Lat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f9a9160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f9a916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f9a9160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f9a9160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f9a91606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f9a91606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f9a91606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f9a91606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f9a91606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f9a91606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8.png"/><Relationship Id="rId12" Type="http://schemas.openxmlformats.org/officeDocument/2006/relationships/image" Target="../media/image4.png"/><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twitter.com/TheDenverDAO" TargetMode="External"/><Relationship Id="rId4" Type="http://schemas.openxmlformats.org/officeDocument/2006/relationships/hyperlink" Target="https://twitter.com/proofoftom" TargetMode="External"/><Relationship Id="rId9" Type="http://schemas.openxmlformats.org/officeDocument/2006/relationships/image" Target="../media/image7.png"/><Relationship Id="rId5" Type="http://schemas.openxmlformats.org/officeDocument/2006/relationships/hyperlink" Target="https://github.com/DenverDAO" TargetMode="External"/><Relationship Id="rId6" Type="http://schemas.openxmlformats.org/officeDocument/2006/relationships/hyperlink" Target="https://github.com/DenverDAO" TargetMode="External"/><Relationship Id="rId7" Type="http://schemas.openxmlformats.org/officeDocument/2006/relationships/hyperlink" Target="https://denverdao.org" TargetMode="External"/><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0" Type="http://schemas.openxmlformats.org/officeDocument/2006/relationships/slide" Target="/ppt/slides/slide17.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8.xml"/><Relationship Id="rId4" Type="http://schemas.openxmlformats.org/officeDocument/2006/relationships/slide" Target="/ppt/slides/slide9.xml"/><Relationship Id="rId9" Type="http://schemas.openxmlformats.org/officeDocument/2006/relationships/slide" Target="/ppt/slides/slide16.xml"/><Relationship Id="rId5" Type="http://schemas.openxmlformats.org/officeDocument/2006/relationships/slide" Target="/ppt/slides/slide10.xml"/><Relationship Id="rId6" Type="http://schemas.openxmlformats.org/officeDocument/2006/relationships/slide" Target="/ppt/slides/slide11.xml"/><Relationship Id="rId7" Type="http://schemas.openxmlformats.org/officeDocument/2006/relationships/slide" Target="/ppt/slides/slide15.xml"/><Relationship Id="rId8" Type="http://schemas.openxmlformats.org/officeDocument/2006/relationships/slide" Target="/ppt/slid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219700" y="434375"/>
            <a:ext cx="5017500" cy="28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    Launching</a:t>
            </a:r>
            <a:endParaRPr>
              <a:solidFill>
                <a:srgbClr val="FFFFFF"/>
              </a:solidFill>
            </a:endParaRPr>
          </a:p>
          <a:p>
            <a:pPr indent="0" lvl="0" marL="0" rtl="0" algn="l">
              <a:spcBef>
                <a:spcPts val="0"/>
              </a:spcBef>
              <a:spcAft>
                <a:spcPts val="0"/>
              </a:spcAft>
              <a:buNone/>
            </a:pPr>
            <a:r>
              <a:rPr lang="en-GB">
                <a:solidFill>
                  <a:schemeClr val="accent5"/>
                </a:solidFill>
              </a:rPr>
              <a:t>D</a:t>
            </a:r>
            <a:r>
              <a:rPr lang="en-GB"/>
              <a:t>ecentralized</a:t>
            </a:r>
            <a:endParaRPr/>
          </a:p>
          <a:p>
            <a:pPr indent="0" lvl="0" marL="0" rtl="0" algn="l">
              <a:spcBef>
                <a:spcPts val="0"/>
              </a:spcBef>
              <a:spcAft>
                <a:spcPts val="0"/>
              </a:spcAft>
              <a:buNone/>
            </a:pPr>
            <a:r>
              <a:rPr lang="en-GB">
                <a:solidFill>
                  <a:schemeClr val="accent5"/>
                </a:solidFill>
              </a:rPr>
              <a:t>    A</a:t>
            </a:r>
            <a:r>
              <a:rPr lang="en-GB"/>
              <a:t>utonomou</a:t>
            </a:r>
            <a:r>
              <a:rPr lang="en-GB"/>
              <a:t>s</a:t>
            </a:r>
            <a:endParaRPr/>
          </a:p>
          <a:p>
            <a:pPr indent="0" lvl="0" marL="0" rtl="0" algn="l">
              <a:spcBef>
                <a:spcPts val="0"/>
              </a:spcBef>
              <a:spcAft>
                <a:spcPts val="0"/>
              </a:spcAft>
              <a:buNone/>
            </a:pPr>
            <a:r>
              <a:rPr lang="en-GB">
                <a:solidFill>
                  <a:schemeClr val="accent5"/>
                </a:solidFill>
              </a:rPr>
              <a:t>O</a:t>
            </a:r>
            <a:r>
              <a:rPr lang="en-GB"/>
              <a:t>rganizations</a:t>
            </a:r>
            <a:endParaRPr>
              <a:solidFill>
                <a:schemeClr val="accent5"/>
              </a:solidFill>
            </a:endParaRPr>
          </a:p>
        </p:txBody>
      </p:sp>
      <p:sp>
        <p:nvSpPr>
          <p:cNvPr id="229" name="Google Shape;229;p17"/>
          <p:cNvSpPr txBox="1"/>
          <p:nvPr>
            <p:ph idx="1" type="subTitle"/>
          </p:nvPr>
        </p:nvSpPr>
        <p:spPr>
          <a:xfrm>
            <a:off x="3993100" y="3080650"/>
            <a:ext cx="3470700" cy="506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2400"/>
              <a:t>On </a:t>
            </a:r>
            <a:r>
              <a:rPr lang="en-GB" sz="2400">
                <a:solidFill>
                  <a:schemeClr val="accent5"/>
                </a:solidFill>
              </a:rPr>
              <a:t>Aragon</a:t>
            </a:r>
            <a:endParaRPr sz="2400">
              <a:solidFill>
                <a:schemeClr val="accent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300" name="Google Shape;300;p26"/>
          <p:cNvSpPr txBox="1"/>
          <p:nvPr>
            <p:ph idx="1" type="body"/>
          </p:nvPr>
        </p:nvSpPr>
        <p:spPr>
          <a:xfrm>
            <a:off x="4018025" y="1567550"/>
            <a:ext cx="45621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lt1"/>
                </a:solidFill>
              </a:rPr>
              <a:t>Create an </a:t>
            </a:r>
            <a:r>
              <a:rPr lang="en-GB">
                <a:solidFill>
                  <a:schemeClr val="accent5"/>
                </a:solidFill>
              </a:rPr>
              <a:t>automated</a:t>
            </a:r>
            <a:r>
              <a:rPr lang="en-GB">
                <a:solidFill>
                  <a:schemeClr val="lt1"/>
                </a:solidFill>
              </a:rPr>
              <a:t> platform for </a:t>
            </a:r>
            <a:r>
              <a:rPr lang="en-GB">
                <a:solidFill>
                  <a:schemeClr val="accent5"/>
                </a:solidFill>
              </a:rPr>
              <a:t>incentivized</a:t>
            </a:r>
            <a:r>
              <a:rPr lang="en-GB">
                <a:solidFill>
                  <a:schemeClr val="lt1"/>
                </a:solidFill>
              </a:rPr>
              <a:t> collaboration by mode of </a:t>
            </a:r>
            <a:r>
              <a:rPr lang="en-GB">
                <a:solidFill>
                  <a:schemeClr val="accent5"/>
                </a:solidFill>
              </a:rPr>
              <a:t>gamified participation</a:t>
            </a:r>
            <a:r>
              <a:rPr lang="en-GB">
                <a:solidFill>
                  <a:schemeClr val="lt1"/>
                </a:solidFill>
              </a:rPr>
              <a:t> - enabling </a:t>
            </a:r>
            <a:r>
              <a:rPr lang="en-GB">
                <a:solidFill>
                  <a:schemeClr val="accent5"/>
                </a:solidFill>
              </a:rPr>
              <a:t>governance</a:t>
            </a:r>
            <a:r>
              <a:rPr lang="en-GB">
                <a:solidFill>
                  <a:schemeClr val="lt1"/>
                </a:solidFill>
              </a:rPr>
              <a:t> in an </a:t>
            </a:r>
            <a:r>
              <a:rPr lang="en-GB">
                <a:solidFill>
                  <a:schemeClr val="accent5"/>
                </a:solidFill>
              </a:rPr>
              <a:t>accessible</a:t>
            </a:r>
            <a:r>
              <a:rPr lang="en-GB">
                <a:solidFill>
                  <a:schemeClr val="lt1"/>
                </a:solidFill>
              </a:rPr>
              <a:t>, </a:t>
            </a:r>
            <a:r>
              <a:rPr lang="en-GB">
                <a:solidFill>
                  <a:schemeClr val="accent5"/>
                </a:solidFill>
              </a:rPr>
              <a:t>transparent</a:t>
            </a:r>
            <a:r>
              <a:rPr lang="en-GB">
                <a:solidFill>
                  <a:schemeClr val="lt1"/>
                </a:solidFill>
              </a:rPr>
              <a:t>, and </a:t>
            </a:r>
            <a:r>
              <a:rPr lang="en-GB">
                <a:solidFill>
                  <a:schemeClr val="accent5"/>
                </a:solidFill>
              </a:rPr>
              <a:t>entertaining</a:t>
            </a:r>
            <a:r>
              <a:rPr lang="en-GB">
                <a:solidFill>
                  <a:schemeClr val="lt1"/>
                </a:solidFill>
              </a:rPr>
              <a:t> fashion by utilizing </a:t>
            </a:r>
            <a:r>
              <a:rPr lang="en-GB">
                <a:solidFill>
                  <a:schemeClr val="accent5"/>
                </a:solidFill>
              </a:rPr>
              <a:t>bounties</a:t>
            </a:r>
            <a:r>
              <a:rPr lang="en-GB">
                <a:solidFill>
                  <a:schemeClr val="lt1"/>
                </a:solidFill>
              </a:rPr>
              <a:t>, </a:t>
            </a:r>
            <a:r>
              <a:rPr lang="en-GB">
                <a:solidFill>
                  <a:schemeClr val="accent5"/>
                </a:solidFill>
              </a:rPr>
              <a:t>reputation</a:t>
            </a:r>
            <a:r>
              <a:rPr lang="en-GB">
                <a:solidFill>
                  <a:schemeClr val="lt1"/>
                </a:solidFill>
              </a:rPr>
              <a:t>, and </a:t>
            </a:r>
            <a:r>
              <a:rPr lang="en-GB">
                <a:solidFill>
                  <a:schemeClr val="accent5"/>
                </a:solidFill>
              </a:rPr>
              <a:t>skills tracking</a:t>
            </a:r>
            <a:r>
              <a:rPr lang="en-GB">
                <a:solidFill>
                  <a:schemeClr val="lt1"/>
                </a:solidFill>
              </a:rPr>
              <a:t> - where participants neither need to know or trust one another to work towards the agreed upon </a:t>
            </a:r>
            <a:r>
              <a:rPr lang="en-GB">
                <a:solidFill>
                  <a:schemeClr val="accent5"/>
                </a:solidFill>
              </a:rPr>
              <a:t>objectives</a:t>
            </a:r>
            <a:r>
              <a:rPr lang="en-GB">
                <a:solidFill>
                  <a:schemeClr val="lt1"/>
                </a:solidFill>
              </a:rPr>
              <a:t> of an organization.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306" name="Google Shape;306;p27"/>
          <p:cNvSpPr txBox="1"/>
          <p:nvPr>
            <p:ph idx="1" type="body"/>
          </p:nvPr>
        </p:nvSpPr>
        <p:spPr>
          <a:xfrm>
            <a:off x="1297500" y="1568975"/>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While reputation democracies could be applied to virtually </a:t>
            </a:r>
            <a:r>
              <a:rPr i="1" lang="en-GB">
                <a:solidFill>
                  <a:schemeClr val="accent5"/>
                </a:solidFill>
              </a:rPr>
              <a:t>any organization</a:t>
            </a:r>
            <a:r>
              <a:rPr lang="en-GB">
                <a:solidFill>
                  <a:srgbClr val="FFFFFF"/>
                </a:solidFill>
              </a:rPr>
              <a:t>, some examples include:</a:t>
            </a:r>
            <a:endParaRPr>
              <a:solidFill>
                <a:srgbClr val="FFFFFF"/>
              </a:solidFill>
            </a:endParaRPr>
          </a:p>
          <a:p>
            <a:pPr indent="-311150" lvl="0" marL="457200" rtl="0" algn="l">
              <a:spcBef>
                <a:spcPts val="1600"/>
              </a:spcBef>
              <a:spcAft>
                <a:spcPts val="0"/>
              </a:spcAft>
              <a:buClr>
                <a:srgbClr val="FFFFFF"/>
              </a:buClr>
              <a:buSzPts val="1300"/>
              <a:buChar char="●"/>
            </a:pPr>
            <a:r>
              <a:rPr lang="en-GB">
                <a:solidFill>
                  <a:srgbClr val="FFFFFF"/>
                </a:solidFill>
              </a:rPr>
              <a:t>Co-ops</a:t>
            </a:r>
            <a:endParaRPr>
              <a:solidFill>
                <a:srgbClr val="FFFFFF"/>
              </a:solidFill>
            </a:endParaRPr>
          </a:p>
          <a:p>
            <a:pPr indent="-311150" lvl="0" marL="457200" rtl="0" algn="l">
              <a:spcBef>
                <a:spcPts val="0"/>
              </a:spcBef>
              <a:spcAft>
                <a:spcPts val="0"/>
              </a:spcAft>
              <a:buClr>
                <a:srgbClr val="FFFFFF"/>
              </a:buClr>
              <a:buSzPts val="1300"/>
              <a:buChar char="●"/>
            </a:pPr>
            <a:r>
              <a:rPr lang="en-GB"/>
              <a:t>Labor unions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Gaming clans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Meetup groups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P2P insurance pools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Collaborative blogging platforms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And many more...</a:t>
            </a:r>
            <a:endParaRPr>
              <a:solidFill>
                <a:srgbClr val="FFFFFF"/>
              </a:solidFill>
            </a:endParaRPr>
          </a:p>
        </p:txBody>
      </p:sp>
      <p:pic>
        <p:nvPicPr>
          <p:cNvPr descr="offset_comp_267026.jpg" id="307" name="Google Shape;307;p27"/>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308" name="Google Shape;308;p27"/>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309" name="Google Shape;309;p27"/>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310" name="Google Shape;310;p27"/>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8"/>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a:t>
            </a:r>
            <a:endParaRPr sz="1000"/>
          </a:p>
        </p:txBody>
      </p:sp>
      <p:sp>
        <p:nvSpPr>
          <p:cNvPr id="316" name="Google Shape;316;p2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MeetUp Mark</a:t>
            </a:r>
            <a:endParaRPr/>
          </a:p>
        </p:txBody>
      </p:sp>
      <p:sp>
        <p:nvSpPr>
          <p:cNvPr id="317" name="Google Shape;317;p28"/>
          <p:cNvSpPr txBox="1"/>
          <p:nvPr>
            <p:ph idx="1" type="body"/>
          </p:nvPr>
        </p:nvSpPr>
        <p:spPr>
          <a:xfrm>
            <a:off x="1297500" y="1567550"/>
            <a:ext cx="5609700" cy="108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Mark is a Colorado Blockchain meetup organizer and attendee. He frequently hosts</a:t>
            </a:r>
            <a:r>
              <a:rPr lang="en-GB">
                <a:solidFill>
                  <a:srgbClr val="FFFFFF"/>
                </a:solidFill>
              </a:rPr>
              <a:t> and </a:t>
            </a:r>
            <a:r>
              <a:rPr lang="en-GB">
                <a:solidFill>
                  <a:srgbClr val="FFFFFF"/>
                </a:solidFill>
              </a:rPr>
              <a:t>attends meetups, but finds it difficult to lock down reliable volunteers to record his meetups and lacks the equipment and know-how to do it himself. He’ll also often post events in Slack.</a:t>
            </a:r>
            <a:endParaRPr/>
          </a:p>
        </p:txBody>
      </p:sp>
      <p:grpSp>
        <p:nvGrpSpPr>
          <p:cNvPr id="318" name="Google Shape;318;p28"/>
          <p:cNvGrpSpPr/>
          <p:nvPr/>
        </p:nvGrpSpPr>
        <p:grpSpPr>
          <a:xfrm>
            <a:off x="1359550" y="3154500"/>
            <a:ext cx="1018200" cy="1018200"/>
            <a:chOff x="1359550" y="3154500"/>
            <a:chExt cx="1018200" cy="1018200"/>
          </a:xfrm>
        </p:grpSpPr>
        <p:sp>
          <p:nvSpPr>
            <p:cNvPr id="319" name="Google Shape;319;p28"/>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28"/>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Hosting</a:t>
            </a:r>
            <a:endParaRPr sz="800">
              <a:solidFill>
                <a:schemeClr val="lt1"/>
              </a:solidFill>
              <a:latin typeface="Lato"/>
              <a:ea typeface="Lato"/>
              <a:cs typeface="Lato"/>
              <a:sym typeface="Lato"/>
            </a:endParaRPr>
          </a:p>
        </p:txBody>
      </p:sp>
      <p:sp>
        <p:nvSpPr>
          <p:cNvPr id="324" name="Google Shape;324;p28"/>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25" name="Google Shape;325;p28"/>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Attending</a:t>
            </a:r>
            <a:endParaRPr sz="800">
              <a:solidFill>
                <a:schemeClr val="lt1"/>
              </a:solidFill>
              <a:latin typeface="Lato"/>
              <a:ea typeface="Lato"/>
              <a:cs typeface="Lato"/>
              <a:sym typeface="Lato"/>
            </a:endParaRPr>
          </a:p>
        </p:txBody>
      </p:sp>
      <p:sp>
        <p:nvSpPr>
          <p:cNvPr id="330" name="Google Shape;330;p28"/>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31" name="Google Shape;331;p28"/>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5108501" y="3204750"/>
            <a:ext cx="917700" cy="917700"/>
          </a:xfrm>
          <a:prstGeom prst="pie">
            <a:avLst>
              <a:gd fmla="val 12314837"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Volunteering</a:t>
            </a:r>
            <a:endParaRPr sz="800">
              <a:solidFill>
                <a:schemeClr val="lt1"/>
              </a:solidFill>
              <a:latin typeface="Lato"/>
              <a:ea typeface="Lato"/>
              <a:cs typeface="Lato"/>
              <a:sym typeface="Lato"/>
            </a:endParaRPr>
          </a:p>
        </p:txBody>
      </p:sp>
      <p:sp>
        <p:nvSpPr>
          <p:cNvPr id="336" name="Google Shape;336;p28"/>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37" name="Google Shape;337;p28"/>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6957459" y="3204750"/>
            <a:ext cx="917700" cy="917700"/>
          </a:xfrm>
          <a:prstGeom prst="pie">
            <a:avLst>
              <a:gd fmla="val 756965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Outreach</a:t>
            </a:r>
            <a:endParaRPr sz="800">
              <a:solidFill>
                <a:schemeClr val="lt1"/>
              </a:solidFill>
              <a:latin typeface="Lato"/>
              <a:ea typeface="Lato"/>
              <a:cs typeface="Lato"/>
              <a:sym typeface="Lato"/>
            </a:endParaRPr>
          </a:p>
        </p:txBody>
      </p:sp>
      <p:sp>
        <p:nvSpPr>
          <p:cNvPr id="342" name="Google Shape;342;p28"/>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43" name="Google Shape;343;p28"/>
          <p:cNvSpPr txBox="1"/>
          <p:nvPr/>
        </p:nvSpPr>
        <p:spPr>
          <a:xfrm>
            <a:off x="1361075" y="2654475"/>
            <a:ext cx="16317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txBox="1"/>
          <p:nvPr>
            <p:ph type="title"/>
          </p:nvPr>
        </p:nvSpPr>
        <p:spPr>
          <a:xfrm>
            <a:off x="1297500" y="257730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t>Skills:</a:t>
            </a:r>
            <a:endParaRPr sz="1800"/>
          </a:p>
        </p:txBody>
      </p:sp>
      <p:pic>
        <p:nvPicPr>
          <p:cNvPr descr="offset_comp_267026.jpg" id="345" name="Google Shape;345;p28"/>
          <p:cNvPicPr preferRelativeResize="0"/>
          <p:nvPr/>
        </p:nvPicPr>
        <p:blipFill rotWithShape="1">
          <a:blip r:embed="rId3">
            <a:alphaModFix/>
          </a:blip>
          <a:srcRect b="8201" l="26515" r="26312" t="26082"/>
          <a:stretch/>
        </p:blipFill>
        <p:spPr>
          <a:xfrm rot="10800000">
            <a:off x="6246000" y="-8"/>
            <a:ext cx="2898000" cy="2691600"/>
          </a:xfrm>
          <a:prstGeom prst="rtTriangl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29"/>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1</a:t>
            </a:r>
            <a:endParaRPr sz="1000"/>
          </a:p>
        </p:txBody>
      </p:sp>
      <p:sp>
        <p:nvSpPr>
          <p:cNvPr id="351" name="Google Shape;351;p2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Gamer Gabby</a:t>
            </a:r>
            <a:endParaRPr/>
          </a:p>
        </p:txBody>
      </p:sp>
      <p:sp>
        <p:nvSpPr>
          <p:cNvPr id="352" name="Google Shape;352;p29"/>
          <p:cNvSpPr txBox="1"/>
          <p:nvPr>
            <p:ph idx="1" type="body"/>
          </p:nvPr>
        </p:nvSpPr>
        <p:spPr>
          <a:xfrm>
            <a:off x="1297500" y="1567550"/>
            <a:ext cx="5609700" cy="113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Gabby focuses mostly on battling and occasionally goes on quests or raids with her clan, though she finds that the raids the leaders choose are often raids she’s not interested in. In these cases</a:t>
            </a:r>
            <a:r>
              <a:rPr lang="en-GB">
                <a:solidFill>
                  <a:srgbClr val="FFFFFF"/>
                </a:solidFill>
              </a:rPr>
              <a:t> she’ll idly</a:t>
            </a:r>
            <a:r>
              <a:rPr lang="en-GB">
                <a:solidFill>
                  <a:srgbClr val="FFFFFF"/>
                </a:solidFill>
              </a:rPr>
              <a:t> farm, earning materials for the clan.</a:t>
            </a:r>
            <a:endParaRPr/>
          </a:p>
        </p:txBody>
      </p:sp>
      <p:grpSp>
        <p:nvGrpSpPr>
          <p:cNvPr id="353" name="Google Shape;353;p29"/>
          <p:cNvGrpSpPr/>
          <p:nvPr/>
        </p:nvGrpSpPr>
        <p:grpSpPr>
          <a:xfrm>
            <a:off x="1359550" y="3154500"/>
            <a:ext cx="1018200" cy="1018200"/>
            <a:chOff x="1359550" y="3154500"/>
            <a:chExt cx="1018200" cy="1018200"/>
          </a:xfrm>
        </p:grpSpPr>
        <p:sp>
          <p:nvSpPr>
            <p:cNvPr id="354" name="Google Shape;354;p29"/>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1409800" y="3204750"/>
              <a:ext cx="917700" cy="917700"/>
            </a:xfrm>
            <a:prstGeom prst="pie">
              <a:avLst>
                <a:gd fmla="val 1223043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9"/>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Raids</a:t>
            </a:r>
            <a:endParaRPr sz="800">
              <a:solidFill>
                <a:schemeClr val="lt1"/>
              </a:solidFill>
              <a:latin typeface="Lato"/>
              <a:ea typeface="Lato"/>
              <a:cs typeface="Lato"/>
              <a:sym typeface="Lato"/>
            </a:endParaRPr>
          </a:p>
        </p:txBody>
      </p:sp>
      <p:sp>
        <p:nvSpPr>
          <p:cNvPr id="359" name="Google Shape;359;p29"/>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19</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60" name="Google Shape;360;p29"/>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3257675" y="3204750"/>
            <a:ext cx="917700" cy="917700"/>
          </a:xfrm>
          <a:prstGeom prst="pie">
            <a:avLst>
              <a:gd fmla="val 18002387"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PvP</a:t>
            </a:r>
            <a:endParaRPr sz="800">
              <a:solidFill>
                <a:schemeClr val="lt1"/>
              </a:solidFill>
              <a:latin typeface="Lato"/>
              <a:ea typeface="Lato"/>
              <a:cs typeface="Lato"/>
              <a:sym typeface="Lato"/>
            </a:endParaRPr>
          </a:p>
        </p:txBody>
      </p:sp>
      <p:sp>
        <p:nvSpPr>
          <p:cNvPr id="365" name="Google Shape;365;p29"/>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92</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66" name="Google Shape;366;p29"/>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5108501" y="3204750"/>
            <a:ext cx="917700" cy="917700"/>
          </a:xfrm>
          <a:prstGeom prst="pie">
            <a:avLst>
              <a:gd fmla="val 684895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Quests</a:t>
            </a:r>
            <a:endParaRPr sz="800">
              <a:solidFill>
                <a:schemeClr val="lt1"/>
              </a:solidFill>
              <a:latin typeface="Lato"/>
              <a:ea typeface="Lato"/>
              <a:cs typeface="Lato"/>
              <a:sym typeface="Lato"/>
            </a:endParaRPr>
          </a:p>
        </p:txBody>
      </p:sp>
      <p:sp>
        <p:nvSpPr>
          <p:cNvPr id="371" name="Google Shape;371;p29"/>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43</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72" name="Google Shape;372;p29"/>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6957459" y="3204750"/>
            <a:ext cx="917700" cy="917700"/>
          </a:xfrm>
          <a:prstGeom prst="pie">
            <a:avLst>
              <a:gd fmla="val 251623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Farming</a:t>
            </a:r>
            <a:endParaRPr sz="800">
              <a:solidFill>
                <a:schemeClr val="lt1"/>
              </a:solidFill>
              <a:latin typeface="Lato"/>
              <a:ea typeface="Lato"/>
              <a:cs typeface="Lato"/>
              <a:sym typeface="Lato"/>
            </a:endParaRPr>
          </a:p>
        </p:txBody>
      </p:sp>
      <p:sp>
        <p:nvSpPr>
          <p:cNvPr id="377" name="Google Shape;377;p29"/>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64</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78" name="Google Shape;378;p29"/>
          <p:cNvSpPr txBox="1"/>
          <p:nvPr>
            <p:ph type="title"/>
          </p:nvPr>
        </p:nvSpPr>
        <p:spPr>
          <a:xfrm>
            <a:off x="1297500" y="257730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t>Skills:</a:t>
            </a:r>
            <a:endParaRPr sz="1800"/>
          </a:p>
        </p:txBody>
      </p:sp>
      <p:pic>
        <p:nvPicPr>
          <p:cNvPr descr="offset_comp_442889_edtied2.jpg" id="379" name="Google Shape;379;p29"/>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0"/>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Aragon Colonies</a:t>
            </a:r>
            <a:endParaRPr/>
          </a:p>
        </p:txBody>
      </p:sp>
      <p:sp>
        <p:nvSpPr>
          <p:cNvPr id="385" name="Google Shape;385;p30"/>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Montserrat"/>
                <a:ea typeface="Montserrat"/>
                <a:cs typeface="Montserrat"/>
                <a:sym typeface="Montserrat"/>
              </a:rPr>
              <a:t>Bridging the gap between reputation and democracy</a:t>
            </a:r>
            <a:endParaRPr/>
          </a:p>
        </p:txBody>
      </p:sp>
      <p:sp>
        <p:nvSpPr>
          <p:cNvPr id="386" name="Google Shape;386;p30"/>
          <p:cNvSpPr txBox="1"/>
          <p:nvPr>
            <p:ph idx="2" type="body"/>
          </p:nvPr>
        </p:nvSpPr>
        <p:spPr>
          <a:xfrm>
            <a:off x="1297500" y="1580575"/>
            <a:ext cx="37257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Once reputation is established, members of a DAMit can participate in the decision making processes of the community - with the amount of reputation accrued representing the weight of a member’s vote applied to a proposal. This is utilized to resolve issues such as:</a:t>
            </a:r>
            <a:endParaRPr/>
          </a:p>
          <a:p>
            <a:pPr indent="-311150" lvl="0" marL="457200" rtl="0" algn="l">
              <a:spcBef>
                <a:spcPts val="1600"/>
              </a:spcBef>
              <a:spcAft>
                <a:spcPts val="0"/>
              </a:spcAft>
              <a:buSzPts val="1300"/>
              <a:buChar char="●"/>
            </a:pPr>
            <a:r>
              <a:rPr lang="en-GB"/>
              <a:t>Funds allocation</a:t>
            </a:r>
            <a:endParaRPr/>
          </a:p>
          <a:p>
            <a:pPr indent="-311150" lvl="0" marL="457200" rtl="0" algn="l">
              <a:spcBef>
                <a:spcPts val="0"/>
              </a:spcBef>
              <a:spcAft>
                <a:spcPts val="0"/>
              </a:spcAft>
              <a:buSzPts val="1300"/>
              <a:buChar char="●"/>
            </a:pPr>
            <a:r>
              <a:rPr lang="en-GB"/>
              <a:t>Future raid destinations</a:t>
            </a:r>
            <a:endParaRPr/>
          </a:p>
          <a:p>
            <a:pPr indent="-311150" lvl="0" marL="457200" rtl="0" algn="l">
              <a:spcBef>
                <a:spcPts val="0"/>
              </a:spcBef>
              <a:spcAft>
                <a:spcPts val="0"/>
              </a:spcAft>
              <a:buSzPts val="1300"/>
              <a:buChar char="●"/>
            </a:pPr>
            <a:r>
              <a:rPr lang="en-GB"/>
              <a:t>Charter direction</a:t>
            </a:r>
            <a:endParaRPr/>
          </a:p>
          <a:p>
            <a:pPr indent="-311150" lvl="0" marL="457200" rtl="0" algn="l">
              <a:spcBef>
                <a:spcPts val="0"/>
              </a:spcBef>
              <a:spcAft>
                <a:spcPts val="0"/>
              </a:spcAft>
              <a:buSzPts val="1300"/>
              <a:buChar char="●"/>
            </a:pPr>
            <a:r>
              <a:rPr lang="en-GB"/>
              <a:t>Buidlathon speaker selection TCR</a:t>
            </a:r>
            <a:endParaRPr>
              <a:latin typeface="Arial"/>
              <a:ea typeface="Arial"/>
              <a:cs typeface="Arial"/>
              <a:sym typeface="Arial"/>
            </a:endParaRPr>
          </a:p>
        </p:txBody>
      </p:sp>
      <p:grpSp>
        <p:nvGrpSpPr>
          <p:cNvPr id="387" name="Google Shape;387;p30"/>
          <p:cNvGrpSpPr/>
          <p:nvPr/>
        </p:nvGrpSpPr>
        <p:grpSpPr>
          <a:xfrm>
            <a:off x="5269788" y="1656777"/>
            <a:ext cx="3462484" cy="2672600"/>
            <a:chOff x="3553042" y="1657806"/>
            <a:chExt cx="3461100" cy="2671532"/>
          </a:xfrm>
        </p:grpSpPr>
        <p:sp>
          <p:nvSpPr>
            <p:cNvPr id="388" name="Google Shape;388;p3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0"/>
          <p:cNvSpPr/>
          <p:nvPr/>
        </p:nvSpPr>
        <p:spPr>
          <a:xfrm flipH="1">
            <a:off x="53225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flipH="1">
            <a:off x="63940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30"/>
          <p:cNvPicPr preferRelativeResize="0"/>
          <p:nvPr/>
        </p:nvPicPr>
        <p:blipFill rotWithShape="1">
          <a:blip r:embed="rId3">
            <a:alphaModFix/>
          </a:blip>
          <a:srcRect b="0" l="3849" r="3840" t="0"/>
          <a:stretch/>
        </p:blipFill>
        <p:spPr>
          <a:xfrm>
            <a:off x="5322669" y="1713899"/>
            <a:ext cx="3356400" cy="191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Evolutionary feedback loop of a DAMit</a:t>
            </a:r>
            <a:endParaRPr/>
          </a:p>
        </p:txBody>
      </p:sp>
      <p:sp>
        <p:nvSpPr>
          <p:cNvPr id="404" name="Google Shape;404;p31"/>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Create </a:t>
            </a:r>
            <a:r>
              <a:rPr lang="en-GB" sz="1600">
                <a:solidFill>
                  <a:srgbClr val="FFFFFF"/>
                </a:solidFill>
                <a:latin typeface="Montserrat"/>
                <a:ea typeface="Montserrat"/>
                <a:cs typeface="Montserrat"/>
                <a:sym typeface="Montserrat"/>
              </a:rPr>
              <a:t>Bounties</a:t>
            </a:r>
            <a:endParaRPr/>
          </a:p>
        </p:txBody>
      </p:sp>
      <p:sp>
        <p:nvSpPr>
          <p:cNvPr id="405" name="Google Shape;405;p31"/>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Tasks are assigned a monetary value and published for workers to accept</a:t>
            </a:r>
            <a:endParaRPr sz="1000">
              <a:solidFill>
                <a:srgbClr val="D9D9D9"/>
              </a:solidFill>
              <a:latin typeface="Lato"/>
              <a:ea typeface="Lato"/>
              <a:cs typeface="Lato"/>
              <a:sym typeface="Lato"/>
            </a:endParaRPr>
          </a:p>
        </p:txBody>
      </p:sp>
      <p:sp>
        <p:nvSpPr>
          <p:cNvPr id="406" name="Google Shape;406;p31"/>
          <p:cNvSpPr txBox="1"/>
          <p:nvPr/>
        </p:nvSpPr>
        <p:spPr>
          <a:xfrm>
            <a:off x="812750" y="3167725"/>
            <a:ext cx="23589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Work and</a:t>
            </a:r>
            <a:endParaRPr sz="16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600">
                <a:solidFill>
                  <a:srgbClr val="FFFFFF"/>
                </a:solidFill>
                <a:latin typeface="Montserrat"/>
                <a:ea typeface="Montserrat"/>
                <a:cs typeface="Montserrat"/>
                <a:sym typeface="Montserrat"/>
              </a:rPr>
              <a:t>Participate</a:t>
            </a:r>
            <a:endParaRPr/>
          </a:p>
        </p:txBody>
      </p:sp>
      <p:sp>
        <p:nvSpPr>
          <p:cNvPr id="407" name="Google Shape;407;p31"/>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Members either fulfill tasks or collaborate online to earn money </a:t>
            </a:r>
            <a:r>
              <a:rPr lang="en-GB" sz="1000">
                <a:solidFill>
                  <a:srgbClr val="D9D9D9"/>
                </a:solidFill>
                <a:latin typeface="Lato"/>
                <a:ea typeface="Lato"/>
                <a:cs typeface="Lato"/>
                <a:sym typeface="Lato"/>
              </a:rPr>
              <a:t>or </a:t>
            </a:r>
            <a:r>
              <a:rPr lang="en-GB" sz="1000">
                <a:solidFill>
                  <a:srgbClr val="D9D9D9"/>
                </a:solidFill>
                <a:latin typeface="Lato"/>
                <a:ea typeface="Lato"/>
                <a:cs typeface="Lato"/>
                <a:sym typeface="Lato"/>
              </a:rPr>
              <a:t>reputation</a:t>
            </a:r>
            <a:endParaRPr sz="1000">
              <a:solidFill>
                <a:srgbClr val="D9D9D9"/>
              </a:solidFill>
              <a:latin typeface="Lato"/>
              <a:ea typeface="Lato"/>
              <a:cs typeface="Lato"/>
              <a:sym typeface="Lato"/>
            </a:endParaRPr>
          </a:p>
        </p:txBody>
      </p:sp>
      <p:sp>
        <p:nvSpPr>
          <p:cNvPr id="408" name="Google Shape;408;p31"/>
          <p:cNvSpPr txBox="1"/>
          <p:nvPr/>
        </p:nvSpPr>
        <p:spPr>
          <a:xfrm>
            <a:off x="6326300" y="1907325"/>
            <a:ext cx="20307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Upgrade</a:t>
            </a:r>
            <a:endParaRPr/>
          </a:p>
        </p:txBody>
      </p:sp>
      <p:sp>
        <p:nvSpPr>
          <p:cNvPr id="409" name="Google Shape;409;p31"/>
          <p:cNvSpPr txBox="1"/>
          <p:nvPr/>
        </p:nvSpPr>
        <p:spPr>
          <a:xfrm>
            <a:off x="6326300" y="2350575"/>
            <a:ext cx="20907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The community implements</a:t>
            </a:r>
            <a:r>
              <a:rPr lang="en-GB" sz="1000">
                <a:solidFill>
                  <a:srgbClr val="D9D9D9"/>
                </a:solidFill>
                <a:latin typeface="Lato"/>
                <a:ea typeface="Lato"/>
                <a:cs typeface="Lato"/>
                <a:sym typeface="Lato"/>
              </a:rPr>
              <a:t> passing proposals. Lather, rinse, repeat</a:t>
            </a:r>
            <a:endParaRPr sz="1000">
              <a:solidFill>
                <a:srgbClr val="D9D9D9"/>
              </a:solidFill>
              <a:latin typeface="Lato"/>
              <a:ea typeface="Lato"/>
              <a:cs typeface="Lato"/>
              <a:sym typeface="Lato"/>
            </a:endParaRPr>
          </a:p>
        </p:txBody>
      </p:sp>
      <p:sp>
        <p:nvSpPr>
          <p:cNvPr id="410" name="Google Shape;410;p31"/>
          <p:cNvSpPr txBox="1"/>
          <p:nvPr/>
        </p:nvSpPr>
        <p:spPr>
          <a:xfrm>
            <a:off x="6326324" y="3320125"/>
            <a:ext cx="20307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Propose and Vote</a:t>
            </a:r>
            <a:endParaRPr/>
          </a:p>
        </p:txBody>
      </p:sp>
      <p:sp>
        <p:nvSpPr>
          <p:cNvPr id="411" name="Google Shape;411;p31"/>
          <p:cNvSpPr txBox="1"/>
          <p:nvPr/>
        </p:nvSpPr>
        <p:spPr>
          <a:xfrm>
            <a:off x="6326324" y="3763375"/>
            <a:ext cx="21807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Members</a:t>
            </a:r>
            <a:r>
              <a:rPr lang="en-GB" sz="1000">
                <a:solidFill>
                  <a:srgbClr val="D9D9D9"/>
                </a:solidFill>
                <a:latin typeface="Lato"/>
                <a:ea typeface="Lato"/>
                <a:cs typeface="Lato"/>
                <a:sym typeface="Lato"/>
              </a:rPr>
              <a:t> </a:t>
            </a:r>
            <a:r>
              <a:rPr lang="en-GB" sz="1000">
                <a:solidFill>
                  <a:srgbClr val="D9D9D9"/>
                </a:solidFill>
                <a:latin typeface="Lato"/>
                <a:ea typeface="Lato"/>
                <a:cs typeface="Lato"/>
                <a:sym typeface="Lato"/>
              </a:rPr>
              <a:t>use collected reputation to stake on proposals and vote on organizational decisions</a:t>
            </a:r>
            <a:endParaRPr sz="1000">
              <a:solidFill>
                <a:srgbClr val="D9D9D9"/>
              </a:solidFill>
              <a:latin typeface="Lato"/>
              <a:ea typeface="Lato"/>
              <a:cs typeface="Lato"/>
              <a:sym typeface="Lato"/>
            </a:endParaRPr>
          </a:p>
        </p:txBody>
      </p:sp>
      <p:cxnSp>
        <p:nvCxnSpPr>
          <p:cNvPr id="412" name="Google Shape;412;p31"/>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413" name="Google Shape;413;p31"/>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14" name="Google Shape;414;p31"/>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15" name="Google Shape;415;p31"/>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416" name="Google Shape;416;p31"/>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31"/>
          <p:cNvGrpSpPr/>
          <p:nvPr/>
        </p:nvGrpSpPr>
        <p:grpSpPr>
          <a:xfrm>
            <a:off x="3078687" y="2700858"/>
            <a:ext cx="737729" cy="737729"/>
            <a:chOff x="2920647" y="2157958"/>
            <a:chExt cx="827700" cy="827700"/>
          </a:xfrm>
        </p:grpSpPr>
        <p:sp>
          <p:nvSpPr>
            <p:cNvPr id="421" name="Google Shape;421;p31"/>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31"/>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424" name="Google Shape;424;p31"/>
          <p:cNvGrpSpPr/>
          <p:nvPr/>
        </p:nvGrpSpPr>
        <p:grpSpPr>
          <a:xfrm rot="-5400000">
            <a:off x="4225338" y="3802929"/>
            <a:ext cx="737729" cy="737729"/>
            <a:chOff x="2920647" y="2157958"/>
            <a:chExt cx="827700" cy="827700"/>
          </a:xfrm>
        </p:grpSpPr>
        <p:sp>
          <p:nvSpPr>
            <p:cNvPr id="425" name="Google Shape;425;p31"/>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31"/>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428" name="Google Shape;428;p31"/>
          <p:cNvGrpSpPr/>
          <p:nvPr/>
        </p:nvGrpSpPr>
        <p:grpSpPr>
          <a:xfrm>
            <a:off x="5313093" y="2700655"/>
            <a:ext cx="737804" cy="737804"/>
            <a:chOff x="5428888" y="2158023"/>
            <a:chExt cx="828900" cy="828900"/>
          </a:xfrm>
        </p:grpSpPr>
        <p:sp>
          <p:nvSpPr>
            <p:cNvPr id="429" name="Google Shape;429;p31"/>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1"/>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1"/>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432" name="Google Shape;432;p31"/>
          <p:cNvGrpSpPr/>
          <p:nvPr/>
        </p:nvGrpSpPr>
        <p:grpSpPr>
          <a:xfrm rot="5400000">
            <a:off x="4193370" y="1569752"/>
            <a:ext cx="737729" cy="737729"/>
            <a:chOff x="2920647" y="2157958"/>
            <a:chExt cx="827700" cy="827700"/>
          </a:xfrm>
        </p:grpSpPr>
        <p:sp>
          <p:nvSpPr>
            <p:cNvPr id="433" name="Google Shape;433;p31"/>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1"/>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36" name="Google Shape;436;p31"/>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2"/>
          <p:cNvSpPr txBox="1"/>
          <p:nvPr>
            <p:ph idx="2" type="title"/>
          </p:nvPr>
        </p:nvSpPr>
        <p:spPr>
          <a:xfrm>
            <a:off x="1297500" y="459500"/>
            <a:ext cx="32520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Spotlight on </a:t>
            </a:r>
            <a:r>
              <a:rPr b="1" lang="en-GB" sz="1100"/>
              <a:t>Membership Dues Extension</a:t>
            </a:r>
            <a:endParaRPr b="1" sz="1100"/>
          </a:p>
        </p:txBody>
      </p:sp>
      <p:sp>
        <p:nvSpPr>
          <p:cNvPr id="442" name="Google Shape;442;p32"/>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crutch of financing for                   </a:t>
            </a:r>
            <a:r>
              <a:rPr i="1" lang="en-GB"/>
              <a:t>most*</a:t>
            </a:r>
            <a:r>
              <a:rPr lang="en-GB"/>
              <a:t> </a:t>
            </a:r>
            <a:r>
              <a:rPr lang="en-GB"/>
              <a:t>organizations</a:t>
            </a:r>
            <a:endParaRPr/>
          </a:p>
        </p:txBody>
      </p:sp>
      <p:sp>
        <p:nvSpPr>
          <p:cNvPr id="443" name="Google Shape;443;p32"/>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Requires members to pay a recurring EIP 1337 subscription for membership and voting capabilities to remain active</a:t>
            </a:r>
            <a:endParaRPr/>
          </a:p>
          <a:p>
            <a:pPr indent="0" lvl="0" marL="0" rtl="0" algn="l">
              <a:spcBef>
                <a:spcPts val="1600"/>
              </a:spcBef>
              <a:spcAft>
                <a:spcPts val="1600"/>
              </a:spcAft>
              <a:buNone/>
            </a:pPr>
            <a:r>
              <a:t/>
            </a:r>
            <a:endParaRPr/>
          </a:p>
        </p:txBody>
      </p:sp>
      <p:grpSp>
        <p:nvGrpSpPr>
          <p:cNvPr id="444" name="Google Shape;444;p32"/>
          <p:cNvGrpSpPr/>
          <p:nvPr/>
        </p:nvGrpSpPr>
        <p:grpSpPr>
          <a:xfrm>
            <a:off x="2833760" y="1272110"/>
            <a:ext cx="3461100" cy="2671532"/>
            <a:chOff x="3553042" y="1657806"/>
            <a:chExt cx="3461100" cy="2671532"/>
          </a:xfrm>
        </p:grpSpPr>
        <p:sp>
          <p:nvSpPr>
            <p:cNvPr id="445" name="Google Shape;445;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2"/>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4" name="Google Shape;454;p32"/>
          <p:cNvPicPr preferRelativeResize="0"/>
          <p:nvPr/>
        </p:nvPicPr>
        <p:blipFill rotWithShape="1">
          <a:blip r:embed="rId3">
            <a:alphaModFix/>
          </a:blip>
          <a:srcRect b="0" l="5657" r="5666" t="0"/>
          <a:stretch/>
        </p:blipFill>
        <p:spPr>
          <a:xfrm>
            <a:off x="2886903" y="1329319"/>
            <a:ext cx="3355200" cy="1911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Road to release</a:t>
            </a:r>
            <a:endParaRPr/>
          </a:p>
        </p:txBody>
      </p:sp>
      <p:sp>
        <p:nvSpPr>
          <p:cNvPr id="460" name="Google Shape;460;p33"/>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461" name="Google Shape;461;p33"/>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Kickoff</a:t>
            </a:r>
            <a:endParaRPr sz="1000">
              <a:solidFill>
                <a:srgbClr val="FFFFFF"/>
              </a:solidFill>
              <a:latin typeface="Roboto"/>
              <a:ea typeface="Roboto"/>
              <a:cs typeface="Roboto"/>
              <a:sym typeface="Roboto"/>
            </a:endParaRPr>
          </a:p>
        </p:txBody>
      </p:sp>
      <p:sp>
        <p:nvSpPr>
          <p:cNvPr id="462" name="Google Shape;462;p33"/>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Presentation</a:t>
            </a:r>
            <a:endParaRPr sz="800">
              <a:solidFill>
                <a:srgbClr val="FFFFFF"/>
              </a:solidFill>
              <a:latin typeface="Roboto"/>
              <a:ea typeface="Roboto"/>
              <a:cs typeface="Roboto"/>
              <a:sym typeface="Roboto"/>
            </a:endParaRPr>
          </a:p>
        </p:txBody>
      </p:sp>
      <p:sp>
        <p:nvSpPr>
          <p:cNvPr id="463" name="Google Shape;463;p33"/>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464" name="Google Shape;464;p33"/>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ETHDenver</a:t>
            </a:r>
            <a:endParaRPr sz="1000">
              <a:solidFill>
                <a:srgbClr val="FFFFFF"/>
              </a:solidFill>
              <a:latin typeface="Roboto"/>
              <a:ea typeface="Roboto"/>
              <a:cs typeface="Roboto"/>
              <a:sym typeface="Roboto"/>
            </a:endParaRPr>
          </a:p>
        </p:txBody>
      </p:sp>
      <p:sp>
        <p:nvSpPr>
          <p:cNvPr id="465" name="Google Shape;465;p33"/>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FFFFFF"/>
                </a:solidFill>
                <a:latin typeface="Roboto"/>
                <a:ea typeface="Roboto"/>
                <a:cs typeface="Roboto"/>
                <a:sym typeface="Roboto"/>
              </a:rPr>
              <a:t>Aragon Colon</a:t>
            </a:r>
            <a:r>
              <a:rPr lang="en-GB" sz="800">
                <a:solidFill>
                  <a:srgbClr val="FFFFFF"/>
                </a:solidFill>
                <a:latin typeface="Roboto"/>
                <a:ea typeface="Roboto"/>
                <a:cs typeface="Roboto"/>
                <a:sym typeface="Roboto"/>
              </a:rPr>
              <a:t>y</a:t>
            </a:r>
            <a:r>
              <a:rPr lang="en-GB" sz="800">
                <a:solidFill>
                  <a:srgbClr val="FFFFFF"/>
                </a:solidFill>
                <a:latin typeface="Roboto"/>
                <a:ea typeface="Roboto"/>
                <a:cs typeface="Roboto"/>
                <a:sym typeface="Roboto"/>
              </a:rPr>
              <a:t> app and extensions</a:t>
            </a:r>
            <a:endParaRPr sz="800">
              <a:solidFill>
                <a:srgbClr val="FFFFFF"/>
              </a:solidFill>
              <a:latin typeface="Roboto"/>
              <a:ea typeface="Roboto"/>
              <a:cs typeface="Roboto"/>
              <a:sym typeface="Roboto"/>
            </a:endParaRPr>
          </a:p>
        </p:txBody>
      </p:sp>
      <p:sp>
        <p:nvSpPr>
          <p:cNvPr id="466" name="Google Shape;466;p33"/>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MAR</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467" name="Google Shape;467;p33"/>
          <p:cNvSpPr txBox="1"/>
          <p:nvPr/>
        </p:nvSpPr>
        <p:spPr>
          <a:xfrm>
            <a:off x="3591300" y="2894125"/>
            <a:ext cx="16020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3rd Party Integrations</a:t>
            </a:r>
            <a:endParaRPr sz="1000">
              <a:solidFill>
                <a:srgbClr val="FFFFFF"/>
              </a:solidFill>
              <a:latin typeface="Roboto"/>
              <a:ea typeface="Roboto"/>
              <a:cs typeface="Roboto"/>
              <a:sym typeface="Roboto"/>
            </a:endParaRPr>
          </a:p>
        </p:txBody>
      </p:sp>
      <p:sp>
        <p:nvSpPr>
          <p:cNvPr id="468" name="Google Shape;468;p33"/>
          <p:cNvSpPr txBox="1"/>
          <p:nvPr/>
        </p:nvSpPr>
        <p:spPr>
          <a:xfrm>
            <a:off x="3591296" y="3307025"/>
            <a:ext cx="21564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FFFFFF"/>
                </a:solidFill>
                <a:latin typeface="Roboto"/>
                <a:ea typeface="Roboto"/>
                <a:cs typeface="Roboto"/>
                <a:sym typeface="Roboto"/>
              </a:rPr>
              <a:t>Plugins for monitoring participation and automatically assigning reputation</a:t>
            </a:r>
            <a:endParaRPr sz="800">
              <a:solidFill>
                <a:srgbClr val="FFFFFF"/>
              </a:solidFill>
              <a:latin typeface="Roboto"/>
              <a:ea typeface="Roboto"/>
              <a:cs typeface="Roboto"/>
              <a:sym typeface="Roboto"/>
            </a:endParaRPr>
          </a:p>
        </p:txBody>
      </p:sp>
      <p:sp>
        <p:nvSpPr>
          <p:cNvPr id="469" name="Google Shape;469;p33"/>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470" name="Google Shape;470;p33"/>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MAY</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471" name="Google Shape;471;p33"/>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Beta Release</a:t>
            </a:r>
            <a:endParaRPr sz="1000">
              <a:solidFill>
                <a:schemeClr val="lt1"/>
              </a:solidFill>
              <a:latin typeface="Roboto"/>
              <a:ea typeface="Roboto"/>
              <a:cs typeface="Roboto"/>
              <a:sym typeface="Roboto"/>
            </a:endParaRPr>
          </a:p>
        </p:txBody>
      </p:sp>
      <p:sp>
        <p:nvSpPr>
          <p:cNvPr id="472" name="Google Shape;472;p33"/>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chemeClr val="lt1"/>
                </a:solidFill>
                <a:latin typeface="Roboto"/>
                <a:ea typeface="Roboto"/>
                <a:cs typeface="Roboto"/>
                <a:sym typeface="Roboto"/>
              </a:rPr>
              <a:t>Begin three month testing phase</a:t>
            </a:r>
            <a:endParaRPr sz="800">
              <a:solidFill>
                <a:schemeClr val="lt1"/>
              </a:solidFill>
              <a:latin typeface="Roboto"/>
              <a:ea typeface="Roboto"/>
              <a:cs typeface="Roboto"/>
              <a:sym typeface="Roboto"/>
            </a:endParaRPr>
          </a:p>
        </p:txBody>
      </p:sp>
      <p:sp>
        <p:nvSpPr>
          <p:cNvPr id="473" name="Google Shape;473;p33"/>
          <p:cNvSpPr txBox="1"/>
          <p:nvPr/>
        </p:nvSpPr>
        <p:spPr>
          <a:xfrm>
            <a:off x="69746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AUG</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474" name="Google Shape;474;p33"/>
          <p:cNvSpPr txBox="1"/>
          <p:nvPr/>
        </p:nvSpPr>
        <p:spPr>
          <a:xfrm>
            <a:off x="69895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Launch</a:t>
            </a:r>
            <a:endParaRPr sz="1000">
              <a:solidFill>
                <a:schemeClr val="lt1"/>
              </a:solidFill>
              <a:latin typeface="Roboto"/>
              <a:ea typeface="Roboto"/>
              <a:cs typeface="Roboto"/>
              <a:sym typeface="Roboto"/>
            </a:endParaRPr>
          </a:p>
        </p:txBody>
      </p:sp>
      <p:sp>
        <p:nvSpPr>
          <p:cNvPr id="475" name="Google Shape;475;p33"/>
          <p:cNvSpPr txBox="1"/>
          <p:nvPr/>
        </p:nvSpPr>
        <p:spPr>
          <a:xfrm>
            <a:off x="69895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chemeClr val="lt1"/>
                </a:solidFill>
                <a:latin typeface="Roboto"/>
                <a:ea typeface="Roboto"/>
                <a:cs typeface="Roboto"/>
                <a:sym typeface="Roboto"/>
              </a:rPr>
              <a:t>Release to general public</a:t>
            </a:r>
            <a:endParaRPr sz="800">
              <a:solidFill>
                <a:schemeClr val="lt1"/>
              </a:solidFill>
              <a:latin typeface="Roboto"/>
              <a:ea typeface="Roboto"/>
              <a:cs typeface="Roboto"/>
              <a:sym typeface="Roboto"/>
            </a:endParaRPr>
          </a:p>
        </p:txBody>
      </p:sp>
      <p:cxnSp>
        <p:nvCxnSpPr>
          <p:cNvPr id="476" name="Google Shape;476;p33"/>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77" name="Google Shape;477;p33"/>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78" name="Google Shape;478;p33"/>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79" name="Google Shape;479;p33"/>
          <p:cNvCxnSpPr/>
          <p:nvPr/>
        </p:nvCxnSpPr>
        <p:spPr>
          <a:xfrm>
            <a:off x="285528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80" name="Google Shape;480;p33"/>
          <p:cNvSpPr/>
          <p:nvPr/>
        </p:nvSpPr>
        <p:spPr>
          <a:xfrm flipH="1">
            <a:off x="2321705"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481" name="Google Shape;481;p33"/>
          <p:cNvSpPr/>
          <p:nvPr/>
        </p:nvSpPr>
        <p:spPr>
          <a:xfrm>
            <a:off x="2321332"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82" name="Google Shape;482;p33"/>
          <p:cNvCxnSpPr/>
          <p:nvPr/>
        </p:nvCxnSpPr>
        <p:spPr>
          <a:xfrm>
            <a:off x="3949490"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83" name="Google Shape;483;p33"/>
          <p:cNvSpPr/>
          <p:nvPr/>
        </p:nvSpPr>
        <p:spPr>
          <a:xfrm flipH="1">
            <a:off x="3415911"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84" name="Google Shape;484;p33"/>
          <p:cNvSpPr/>
          <p:nvPr/>
        </p:nvSpPr>
        <p:spPr>
          <a:xfrm>
            <a:off x="3415538"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85" name="Google Shape;485;p33"/>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86" name="Google Shape;486;p33"/>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87" name="Google Shape;487;p33"/>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88" name="Google Shape;488;p33"/>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89" name="Google Shape;489;p33"/>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90" name="Google Shape;490;p33"/>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91" name="Google Shape;491;p33"/>
          <p:cNvCxnSpPr/>
          <p:nvPr/>
        </p:nvCxnSpPr>
        <p:spPr>
          <a:xfrm>
            <a:off x="73736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92" name="Google Shape;492;p33"/>
          <p:cNvSpPr/>
          <p:nvPr/>
        </p:nvSpPr>
        <p:spPr>
          <a:xfrm flipH="1">
            <a:off x="68400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93" name="Google Shape;493;p33"/>
          <p:cNvSpPr/>
          <p:nvPr/>
        </p:nvSpPr>
        <p:spPr>
          <a:xfrm>
            <a:off x="68397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34"/>
          <p:cNvSpPr txBox="1"/>
          <p:nvPr>
            <p:ph type="title"/>
          </p:nvPr>
        </p:nvSpPr>
        <p:spPr>
          <a:xfrm>
            <a:off x="1329875" y="3924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99" name="Google Shape;499;p34"/>
          <p:cNvSpPr txBox="1"/>
          <p:nvPr>
            <p:ph idx="1" type="body"/>
          </p:nvPr>
        </p:nvSpPr>
        <p:spPr>
          <a:xfrm>
            <a:off x="638425" y="1840375"/>
            <a:ext cx="3063300" cy="20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Keep an eye out for </a:t>
            </a:r>
            <a:r>
              <a:rPr lang="en-GB" u="sng">
                <a:solidFill>
                  <a:schemeClr val="hlink"/>
                </a:solidFill>
                <a:latin typeface="Arial"/>
                <a:ea typeface="Arial"/>
                <a:cs typeface="Arial"/>
                <a:sym typeface="Arial"/>
                <a:hlinkClick r:id="rId3"/>
              </a:rPr>
              <a:t>@TheDenverDAO</a:t>
            </a:r>
            <a:r>
              <a:rPr lang="en-GB">
                <a:latin typeface="Arial"/>
                <a:ea typeface="Arial"/>
                <a:cs typeface="Arial"/>
                <a:sym typeface="Arial"/>
              </a:rPr>
              <a:t>, coming soon to a device near you!</a:t>
            </a:r>
            <a:endParaRPr>
              <a:latin typeface="Arial"/>
              <a:ea typeface="Arial"/>
              <a:cs typeface="Arial"/>
              <a:sym typeface="Arial"/>
            </a:endParaRPr>
          </a:p>
          <a:p>
            <a:pPr indent="0" lvl="0" marL="0" rtl="0" algn="l">
              <a:spcBef>
                <a:spcPts val="1600"/>
              </a:spcBef>
              <a:spcAft>
                <a:spcPts val="0"/>
              </a:spcAft>
              <a:buNone/>
            </a:pPr>
            <a:r>
              <a:rPr lang="en-GB" u="sng">
                <a:solidFill>
                  <a:schemeClr val="hlink"/>
                </a:solidFill>
                <a:latin typeface="Arial"/>
                <a:ea typeface="Arial"/>
                <a:cs typeface="Arial"/>
                <a:sym typeface="Arial"/>
                <a:hlinkClick r:id="rId4"/>
              </a:rPr>
              <a:t>@proofoftom</a:t>
            </a:r>
            <a:r>
              <a:rPr lang="en-GB">
                <a:latin typeface="Arial"/>
                <a:ea typeface="Arial"/>
                <a:cs typeface="Arial"/>
                <a:sym typeface="Arial"/>
              </a:rPr>
              <a:t> - Tommy Cox</a:t>
            </a:r>
            <a:endParaRPr>
              <a:latin typeface="Arial"/>
              <a:ea typeface="Arial"/>
              <a:cs typeface="Arial"/>
              <a:sym typeface="Arial"/>
            </a:endParaRPr>
          </a:p>
          <a:p>
            <a:pPr indent="0" lvl="0" marL="0" rtl="0" algn="l">
              <a:spcBef>
                <a:spcPts val="1600"/>
              </a:spcBef>
              <a:spcAft>
                <a:spcPts val="0"/>
              </a:spcAft>
              <a:buNone/>
            </a:pPr>
            <a:r>
              <a:rPr lang="en-GB" u="sng">
                <a:solidFill>
                  <a:schemeClr val="hlink"/>
                </a:solidFill>
                <a:latin typeface="Arial"/>
                <a:ea typeface="Arial"/>
                <a:cs typeface="Arial"/>
                <a:sym typeface="Arial"/>
                <a:hlinkClick r:id="rId5"/>
              </a:rPr>
              <a:t>github.com/DenverDA</a:t>
            </a:r>
            <a:r>
              <a:rPr lang="en-GB" u="sng">
                <a:solidFill>
                  <a:schemeClr val="hlink"/>
                </a:solidFill>
                <a:latin typeface="Arial"/>
                <a:ea typeface="Arial"/>
                <a:cs typeface="Arial"/>
                <a:sym typeface="Arial"/>
                <a:hlinkClick r:id="rId6"/>
              </a:rPr>
              <a:t>O</a:t>
            </a:r>
            <a:endParaRPr>
              <a:latin typeface="Arial"/>
              <a:ea typeface="Arial"/>
              <a:cs typeface="Arial"/>
              <a:sym typeface="Arial"/>
            </a:endParaRPr>
          </a:p>
          <a:p>
            <a:pPr indent="0" lvl="0" marL="0" rtl="0" algn="l">
              <a:spcBef>
                <a:spcPts val="1600"/>
              </a:spcBef>
              <a:spcAft>
                <a:spcPts val="1600"/>
              </a:spcAft>
              <a:buClr>
                <a:srgbClr val="000000"/>
              </a:buClr>
              <a:buSzPts val="1100"/>
              <a:buFont typeface="Arial"/>
              <a:buNone/>
            </a:pPr>
            <a:r>
              <a:rPr lang="en-GB" u="sng">
                <a:solidFill>
                  <a:schemeClr val="accent5"/>
                </a:solidFill>
                <a:latin typeface="Arial"/>
                <a:ea typeface="Arial"/>
                <a:cs typeface="Arial"/>
                <a:sym typeface="Arial"/>
                <a:hlinkClick r:id="rId7"/>
              </a:rPr>
              <a:t>DenverDAO.org</a:t>
            </a:r>
            <a:r>
              <a:rPr lang="en-GB">
                <a:latin typeface="Arial"/>
                <a:ea typeface="Arial"/>
                <a:cs typeface="Arial"/>
                <a:sym typeface="Arial"/>
              </a:rPr>
              <a:t> (Coming soon)</a:t>
            </a:r>
            <a:endParaRPr>
              <a:latin typeface="Arial"/>
              <a:ea typeface="Arial"/>
              <a:cs typeface="Arial"/>
              <a:sym typeface="Arial"/>
            </a:endParaRPr>
          </a:p>
        </p:txBody>
      </p:sp>
      <p:grpSp>
        <p:nvGrpSpPr>
          <p:cNvPr id="500" name="Google Shape;500;p34"/>
          <p:cNvGrpSpPr/>
          <p:nvPr/>
        </p:nvGrpSpPr>
        <p:grpSpPr>
          <a:xfrm>
            <a:off x="4066820" y="1553491"/>
            <a:ext cx="3159984" cy="2439109"/>
            <a:chOff x="3553042" y="1657806"/>
            <a:chExt cx="3461100" cy="2671532"/>
          </a:xfrm>
        </p:grpSpPr>
        <p:sp>
          <p:nvSpPr>
            <p:cNvPr id="501" name="Google Shape;501;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9" name="Google Shape;509;p34"/>
          <p:cNvPicPr preferRelativeResize="0"/>
          <p:nvPr/>
        </p:nvPicPr>
        <p:blipFill rotWithShape="1">
          <a:blip r:embed="rId8">
            <a:alphaModFix/>
          </a:blip>
          <a:srcRect b="0" l="5483" r="5492" t="0"/>
          <a:stretch/>
        </p:blipFill>
        <p:spPr>
          <a:xfrm>
            <a:off x="4115130" y="1605638"/>
            <a:ext cx="3063300" cy="1745700"/>
          </a:xfrm>
          <a:prstGeom prst="rect">
            <a:avLst/>
          </a:prstGeom>
          <a:noFill/>
          <a:ln>
            <a:noFill/>
          </a:ln>
        </p:spPr>
      </p:pic>
      <p:sp>
        <p:nvSpPr>
          <p:cNvPr id="510" name="Google Shape;510;p3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4"/>
          <p:cNvGrpSpPr/>
          <p:nvPr/>
        </p:nvGrpSpPr>
        <p:grpSpPr>
          <a:xfrm>
            <a:off x="6762480" y="2546254"/>
            <a:ext cx="1024386" cy="1522884"/>
            <a:chOff x="6505573" y="2745170"/>
            <a:chExt cx="1122000" cy="1668000"/>
          </a:xfrm>
        </p:grpSpPr>
        <p:sp>
          <p:nvSpPr>
            <p:cNvPr id="512" name="Google Shape;512;p3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6" name="Google Shape;516;p34"/>
          <p:cNvPicPr preferRelativeResize="0"/>
          <p:nvPr/>
        </p:nvPicPr>
        <p:blipFill rotWithShape="1">
          <a:blip r:embed="rId9">
            <a:alphaModFix/>
          </a:blip>
          <a:srcRect b="0" l="30512" r="30512" t="0"/>
          <a:stretch/>
        </p:blipFill>
        <p:spPr>
          <a:xfrm>
            <a:off x="6762097" y="2613771"/>
            <a:ext cx="1024200" cy="1333200"/>
          </a:xfrm>
          <a:prstGeom prst="rect">
            <a:avLst/>
          </a:prstGeom>
          <a:noFill/>
          <a:ln>
            <a:noFill/>
          </a:ln>
        </p:spPr>
      </p:pic>
      <p:sp>
        <p:nvSpPr>
          <p:cNvPr id="517" name="Google Shape;517;p3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34"/>
          <p:cNvGrpSpPr/>
          <p:nvPr/>
        </p:nvGrpSpPr>
        <p:grpSpPr>
          <a:xfrm>
            <a:off x="6405845" y="3121897"/>
            <a:ext cx="520684" cy="1036470"/>
            <a:chOff x="9543736" y="4486132"/>
            <a:chExt cx="570300" cy="1135235"/>
          </a:xfrm>
        </p:grpSpPr>
        <p:sp>
          <p:nvSpPr>
            <p:cNvPr id="519" name="Google Shape;519;p3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3" name="Google Shape;523;p34"/>
          <p:cNvPicPr preferRelativeResize="0"/>
          <p:nvPr/>
        </p:nvPicPr>
        <p:blipFill rotWithShape="1">
          <a:blip r:embed="rId10">
            <a:alphaModFix/>
          </a:blip>
          <a:srcRect b="0" l="35145" r="35148" t="0"/>
          <a:stretch/>
        </p:blipFill>
        <p:spPr>
          <a:xfrm>
            <a:off x="6405412" y="3121559"/>
            <a:ext cx="520500" cy="888900"/>
          </a:xfrm>
          <a:prstGeom prst="round2SameRect">
            <a:avLst>
              <a:gd fmla="val 4129" name="adj1"/>
              <a:gd fmla="val 0" name="adj2"/>
            </a:avLst>
          </a:prstGeom>
          <a:noFill/>
          <a:ln>
            <a:noFill/>
          </a:ln>
        </p:spPr>
      </p:pic>
      <p:sp>
        <p:nvSpPr>
          <p:cNvPr id="524" name="Google Shape;524;p3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34"/>
          <p:cNvGrpSpPr/>
          <p:nvPr/>
        </p:nvGrpSpPr>
        <p:grpSpPr>
          <a:xfrm>
            <a:off x="7564804" y="3443361"/>
            <a:ext cx="455496" cy="692277"/>
            <a:chOff x="7384375" y="3728000"/>
            <a:chExt cx="498900" cy="758244"/>
          </a:xfrm>
        </p:grpSpPr>
        <p:sp>
          <p:nvSpPr>
            <p:cNvPr id="526" name="Google Shape;526;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34"/>
          <p:cNvGrpSpPr/>
          <p:nvPr/>
        </p:nvGrpSpPr>
        <p:grpSpPr>
          <a:xfrm>
            <a:off x="7564836" y="3561758"/>
            <a:ext cx="478081" cy="462776"/>
            <a:chOff x="7384385" y="3857442"/>
            <a:chExt cx="523637" cy="506874"/>
          </a:xfrm>
        </p:grpSpPr>
        <p:sp>
          <p:nvSpPr>
            <p:cNvPr id="531" name="Google Shape;531;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34"/>
            <p:cNvGrpSpPr/>
            <p:nvPr/>
          </p:nvGrpSpPr>
          <p:grpSpPr>
            <a:xfrm>
              <a:off x="7384385" y="3857442"/>
              <a:ext cx="523637" cy="498900"/>
              <a:chOff x="7384385" y="3857442"/>
              <a:chExt cx="523637" cy="498900"/>
            </a:xfrm>
          </p:grpSpPr>
          <p:sp>
            <p:nvSpPr>
              <p:cNvPr id="533" name="Google Shape;533;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35" name="Google Shape;535;p34"/>
          <p:cNvPicPr preferRelativeResize="0"/>
          <p:nvPr/>
        </p:nvPicPr>
        <p:blipFill rotWithShape="1">
          <a:blip r:embed="rId11">
            <a:alphaModFix/>
          </a:blip>
          <a:srcRect b="0" l="24557" r="24557" t="0"/>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36" name="Google Shape;536;p34"/>
          <p:cNvGrpSpPr/>
          <p:nvPr/>
        </p:nvGrpSpPr>
        <p:grpSpPr>
          <a:xfrm>
            <a:off x="8110843" y="3443361"/>
            <a:ext cx="435785" cy="692277"/>
            <a:chOff x="7982421" y="3727763"/>
            <a:chExt cx="477311" cy="758244"/>
          </a:xfrm>
        </p:grpSpPr>
        <p:sp>
          <p:nvSpPr>
            <p:cNvPr id="537" name="Google Shape;537;p3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5" name="Google Shape;545;p34"/>
          <p:cNvPicPr preferRelativeResize="0"/>
          <p:nvPr/>
        </p:nvPicPr>
        <p:blipFill rotWithShape="1">
          <a:blip r:embed="rId12">
            <a:alphaModFix/>
          </a:blip>
          <a:srcRect b="0" l="27623" r="27627" t="0"/>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rPr>
              <a:t>Target audience</a:t>
            </a:r>
            <a:endParaRPr sz="1800">
              <a:solidFill>
                <a:srgbClr val="CACACA"/>
              </a:solidFill>
              <a:latin typeface="Average"/>
              <a:ea typeface="Average"/>
              <a:cs typeface="Average"/>
              <a:sym typeface="Average"/>
            </a:endParaRPr>
          </a:p>
        </p:txBody>
      </p:sp>
      <p:sp>
        <p:nvSpPr>
          <p:cNvPr id="239" name="Google Shape;239;p18"/>
          <p:cNvSpPr txBox="1"/>
          <p:nvPr/>
        </p:nvSpPr>
        <p:spPr>
          <a:xfrm>
            <a:off x="1294300" y="3725075"/>
            <a:ext cx="3570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7"/>
              </a:rPr>
              <a:t>Evolutionary feedback loop of DAMits</a:t>
            </a:r>
            <a:endParaRPr sz="1800">
              <a:solidFill>
                <a:srgbClr val="CACACA"/>
              </a:solidFill>
              <a:latin typeface="Average"/>
              <a:ea typeface="Average"/>
              <a:cs typeface="Average"/>
              <a:sym typeface="Average"/>
            </a:endParaRPr>
          </a:p>
        </p:txBody>
      </p:sp>
      <p:sp>
        <p:nvSpPr>
          <p:cNvPr id="240" name="Google Shape;240;p18"/>
          <p:cNvSpPr txBox="1"/>
          <p:nvPr/>
        </p:nvSpPr>
        <p:spPr>
          <a:xfrm>
            <a:off x="1294301" y="339956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8"/>
              </a:rPr>
              <a:t>Introducing: Aragon Colonies</a:t>
            </a:r>
            <a:endParaRPr sz="1800">
              <a:solidFill>
                <a:srgbClr val="CACACA"/>
              </a:solidFill>
              <a:latin typeface="Average"/>
              <a:ea typeface="Average"/>
              <a:cs typeface="Average"/>
              <a:sym typeface="Average"/>
            </a:endParaRPr>
          </a:p>
        </p:txBody>
      </p:sp>
      <p:sp>
        <p:nvSpPr>
          <p:cNvPr id="241" name="Google Shape;241;p18"/>
          <p:cNvSpPr txBox="1"/>
          <p:nvPr/>
        </p:nvSpPr>
        <p:spPr>
          <a:xfrm>
            <a:off x="1294300" y="4050580"/>
            <a:ext cx="3018300" cy="83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9"/>
              </a:rPr>
              <a:t>Spotlight on Membership Dues Extension</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Spotlight on Meetup </a:t>
            </a:r>
            <a:r>
              <a:rPr lang="en-GB" sz="700">
                <a:solidFill>
                  <a:schemeClr val="lt1"/>
                </a:solidFill>
                <a:latin typeface="Montserrat"/>
                <a:ea typeface="Montserrat"/>
                <a:cs typeface="Montserrat"/>
                <a:sym typeface="Montserrat"/>
              </a:rPr>
              <a:t>Extension</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Spotlight on </a:t>
            </a:r>
            <a:r>
              <a:rPr lang="en-GB" sz="700">
                <a:solidFill>
                  <a:srgbClr val="FFFFFF"/>
                </a:solidFill>
                <a:latin typeface="Montserrat"/>
                <a:ea typeface="Montserrat"/>
                <a:cs typeface="Montserrat"/>
                <a:sym typeface="Montserrat"/>
              </a:rPr>
              <a:t>Scholarship</a:t>
            </a:r>
            <a:r>
              <a:rPr lang="en-GB" sz="700">
                <a:solidFill>
                  <a:srgbClr val="FFFFFF"/>
                </a:solidFill>
                <a:latin typeface="Montserrat"/>
                <a:ea typeface="Montserrat"/>
                <a:cs typeface="Montserrat"/>
                <a:sym typeface="Montserrat"/>
              </a:rPr>
              <a:t> </a:t>
            </a:r>
            <a:r>
              <a:rPr lang="en-GB" sz="700">
                <a:solidFill>
                  <a:schemeClr val="lt1"/>
                </a:solidFill>
                <a:latin typeface="Montserrat"/>
                <a:ea typeface="Montserrat"/>
                <a:cs typeface="Montserrat"/>
                <a:sym typeface="Montserrat"/>
              </a:rPr>
              <a:t>Extension</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Spotlight on Working Group </a:t>
            </a:r>
            <a:r>
              <a:rPr lang="en-GB" sz="700">
                <a:solidFill>
                  <a:schemeClr val="lt1"/>
                </a:solidFill>
                <a:latin typeface="Montserrat"/>
                <a:ea typeface="Montserrat"/>
                <a:cs typeface="Montserrat"/>
                <a:sym typeface="Montserrat"/>
              </a:rPr>
              <a:t>Extension</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2" name="Google Shape;242;p18"/>
          <p:cNvSpPr txBox="1"/>
          <p:nvPr/>
        </p:nvSpPr>
        <p:spPr>
          <a:xfrm>
            <a:off x="5003400" y="2097575"/>
            <a:ext cx="1605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10"/>
              </a:rPr>
              <a:t>Road to release</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 DAO?</a:t>
            </a:r>
            <a:endParaRPr/>
          </a:p>
        </p:txBody>
      </p:sp>
      <p:sp>
        <p:nvSpPr>
          <p:cNvPr id="248" name="Google Shape;248;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D</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9" name="Google Shape;249;p1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accent5"/>
                </a:solidFill>
              </a:rPr>
              <a:t>Decentralized</a:t>
            </a:r>
            <a:r>
              <a:rPr lang="en-GB"/>
              <a:t> - Anyone can participate from anywhere in the world</a:t>
            </a:r>
            <a:endParaRPr/>
          </a:p>
        </p:txBody>
      </p:sp>
      <p:sp>
        <p:nvSpPr>
          <p:cNvPr id="250" name="Google Shape;250;p1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A</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1" name="Google Shape;251;p19"/>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accent5"/>
                </a:solidFill>
              </a:rPr>
              <a:t>Autonomous</a:t>
            </a:r>
            <a:r>
              <a:rPr lang="en-GB"/>
              <a:t> - Without an intermediary</a:t>
            </a:r>
            <a:endParaRPr>
              <a:solidFill>
                <a:srgbClr val="FFFFFF"/>
              </a:solidFill>
            </a:endParaRPr>
          </a:p>
        </p:txBody>
      </p:sp>
      <p:sp>
        <p:nvSpPr>
          <p:cNvPr id="252" name="Google Shape;252;p19"/>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O</a:t>
            </a:r>
            <a:endParaRPr sz="1300">
              <a:solidFill>
                <a:srgbClr val="FFFFFF"/>
              </a:solidFill>
            </a:endParaRPr>
          </a:p>
        </p:txBody>
      </p:sp>
      <p:sp>
        <p:nvSpPr>
          <p:cNvPr id="253" name="Google Shape;253;p19"/>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solidFill>
                  <a:schemeClr val="accent5"/>
                </a:solidFill>
              </a:rPr>
              <a:t>Organization</a:t>
            </a:r>
            <a:r>
              <a:rPr lang="en-GB"/>
              <a:t> - Self governance</a:t>
            </a:r>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first DAO</a:t>
            </a:r>
            <a:endParaRPr/>
          </a:p>
        </p:txBody>
      </p:sp>
      <p:pic>
        <p:nvPicPr>
          <p:cNvPr id="259" name="Google Shape;259;p20"/>
          <p:cNvPicPr preferRelativeResize="0"/>
          <p:nvPr/>
        </p:nvPicPr>
        <p:blipFill>
          <a:blip r:embed="rId3">
            <a:alphaModFix/>
          </a:blip>
          <a:stretch>
            <a:fillRect/>
          </a:stretch>
        </p:blipFill>
        <p:spPr>
          <a:xfrm>
            <a:off x="1923863" y="1025875"/>
            <a:ext cx="5296275" cy="353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t>
            </a:r>
            <a:r>
              <a:rPr b="1" lang="en-GB"/>
              <a:t>DAO</a:t>
            </a:r>
            <a:endParaRPr b="1"/>
          </a:p>
        </p:txBody>
      </p:sp>
      <p:pic>
        <p:nvPicPr>
          <p:cNvPr id="265" name="Google Shape;265;p21"/>
          <p:cNvPicPr preferRelativeResize="0"/>
          <p:nvPr/>
        </p:nvPicPr>
        <p:blipFill>
          <a:blip r:embed="rId3">
            <a:alphaModFix/>
          </a:blip>
          <a:stretch>
            <a:fillRect/>
          </a:stretch>
        </p:blipFill>
        <p:spPr>
          <a:xfrm>
            <a:off x="3163475" y="393750"/>
            <a:ext cx="5037300" cy="448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Aragon?</a:t>
            </a:r>
            <a:endParaRPr b="1"/>
          </a:p>
        </p:txBody>
      </p:sp>
      <p:sp>
        <p:nvSpPr>
          <p:cNvPr id="271" name="Google Shape;271;p22"/>
          <p:cNvSpPr txBox="1"/>
          <p:nvPr>
            <p:ph type="title"/>
          </p:nvPr>
        </p:nvSpPr>
        <p:spPr>
          <a:xfrm>
            <a:off x="1297500" y="1423625"/>
            <a:ext cx="7038900" cy="9141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GB" sz="3000"/>
              <a:t>aragonOS</a:t>
            </a:r>
            <a:endParaRPr sz="3000"/>
          </a:p>
          <a:p>
            <a:pPr indent="-419100" lvl="0" marL="457200" rtl="0" algn="l">
              <a:spcBef>
                <a:spcPts val="0"/>
              </a:spcBef>
              <a:spcAft>
                <a:spcPts val="0"/>
              </a:spcAft>
              <a:buSzPts val="3000"/>
              <a:buChar char="●"/>
            </a:pPr>
            <a:r>
              <a:rPr lang="en-GB" sz="3000"/>
              <a:t>aragonPM</a:t>
            </a:r>
            <a:endParaRPr sz="3000"/>
          </a:p>
          <a:p>
            <a:pPr indent="-419100" lvl="0" marL="457200" rtl="0" algn="l">
              <a:spcBef>
                <a:spcPts val="0"/>
              </a:spcBef>
              <a:spcAft>
                <a:spcPts val="0"/>
              </a:spcAft>
              <a:buSzPts val="3000"/>
              <a:buChar char="●"/>
            </a:pPr>
            <a:r>
              <a:rPr lang="en-GB" sz="3000"/>
              <a:t>aragonAPI</a:t>
            </a:r>
            <a:endParaRPr sz="3000"/>
          </a:p>
          <a:p>
            <a:pPr indent="-419100" lvl="0" marL="457200" rtl="0" algn="l">
              <a:spcBef>
                <a:spcPts val="0"/>
              </a:spcBef>
              <a:spcAft>
                <a:spcPts val="0"/>
              </a:spcAft>
              <a:buSzPts val="3000"/>
              <a:buChar char="●"/>
            </a:pPr>
            <a:r>
              <a:rPr lang="en-GB" sz="3000"/>
              <a:t>aragonUI</a:t>
            </a:r>
            <a:endParaRPr sz="3000"/>
          </a:p>
          <a:p>
            <a:pPr indent="-419100" lvl="0" marL="457200" rtl="0" algn="l">
              <a:spcBef>
                <a:spcPts val="0"/>
              </a:spcBef>
              <a:spcAft>
                <a:spcPts val="0"/>
              </a:spcAft>
              <a:buSzPts val="3000"/>
              <a:buChar char="●"/>
            </a:pPr>
            <a:r>
              <a:rPr lang="en-GB" sz="3000"/>
              <a:t>aragonCLI</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GB" sz="3000"/>
              <a:t>Learn more at hack.aragon.org</a:t>
            </a:r>
            <a:endParaRPr sz="3000"/>
          </a:p>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Aragon?</a:t>
            </a:r>
            <a:endParaRPr b="1"/>
          </a:p>
        </p:txBody>
      </p:sp>
      <p:sp>
        <p:nvSpPr>
          <p:cNvPr id="277" name="Google Shape;277;p23"/>
          <p:cNvSpPr txBox="1"/>
          <p:nvPr>
            <p:ph type="title"/>
          </p:nvPr>
        </p:nvSpPr>
        <p:spPr>
          <a:xfrm>
            <a:off x="1052550" y="211470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t>Demo</a:t>
            </a:r>
            <a:endParaRPr sz="4800"/>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83" name="Google Shape;283;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We're approaching a </a:t>
            </a:r>
            <a:r>
              <a:rPr lang="en-GB">
                <a:solidFill>
                  <a:srgbClr val="FFFFFF"/>
                </a:solidFill>
              </a:rPr>
              <a:t>zeitgeist opportunity</a:t>
            </a:r>
            <a:r>
              <a:rPr lang="en-GB"/>
              <a:t> in the </a:t>
            </a:r>
            <a:r>
              <a:rPr lang="en-GB">
                <a:solidFill>
                  <a:schemeClr val="accent5"/>
                </a:solidFill>
              </a:rPr>
              <a:t>Colorado Blockchain</a:t>
            </a:r>
            <a:r>
              <a:rPr lang="en-GB"/>
              <a:t> community to </a:t>
            </a:r>
            <a:r>
              <a:rPr lang="en-GB">
                <a:solidFill>
                  <a:schemeClr val="accent5"/>
                </a:solidFill>
              </a:rPr>
              <a:t>implement</a:t>
            </a:r>
            <a:r>
              <a:rPr lang="en-GB"/>
              <a:t>, </a:t>
            </a:r>
            <a:r>
              <a:rPr lang="en-GB">
                <a:solidFill>
                  <a:schemeClr val="accent5"/>
                </a:solidFill>
              </a:rPr>
              <a:t>experiment</a:t>
            </a:r>
            <a:r>
              <a:rPr lang="en-GB"/>
              <a:t>, and </a:t>
            </a:r>
            <a:r>
              <a:rPr lang="en-GB">
                <a:solidFill>
                  <a:schemeClr val="accent5"/>
                </a:solidFill>
              </a:rPr>
              <a:t>blaze the trail</a:t>
            </a:r>
            <a:r>
              <a:rPr lang="en-GB"/>
              <a:t> of utilizing a </a:t>
            </a:r>
            <a:r>
              <a:rPr lang="en-GB">
                <a:solidFill>
                  <a:schemeClr val="accent5"/>
                </a:solidFill>
              </a:rPr>
              <a:t>DAO</a:t>
            </a:r>
            <a:r>
              <a:rPr lang="en-GB"/>
              <a:t> framework. A DAMit especially lends itself to the </a:t>
            </a:r>
            <a:r>
              <a:rPr lang="en-GB">
                <a:solidFill>
                  <a:srgbClr val="FFFFFF"/>
                </a:solidFill>
              </a:rPr>
              <a:t>Colorado Blockchain</a:t>
            </a:r>
            <a:r>
              <a:rPr lang="en-GB"/>
              <a:t> meetup </a:t>
            </a:r>
            <a:r>
              <a:rPr lang="en-GB">
                <a:solidFill>
                  <a:schemeClr val="accent5"/>
                </a:solidFill>
              </a:rPr>
              <a:t>culture</a:t>
            </a:r>
            <a:r>
              <a:rPr lang="en-GB"/>
              <a:t> and </a:t>
            </a:r>
            <a:r>
              <a:rPr lang="en-GB">
                <a:solidFill>
                  <a:schemeClr val="accent5"/>
                </a:solidFill>
              </a:rPr>
              <a:t>structure</a:t>
            </a:r>
            <a:r>
              <a:rPr lang="en-GB"/>
              <a:t>, and in turn could also potentially be </a:t>
            </a:r>
            <a:r>
              <a:rPr lang="en-GB">
                <a:solidFill>
                  <a:schemeClr val="accent5"/>
                </a:solidFill>
              </a:rPr>
              <a:t>applied globally</a:t>
            </a:r>
            <a:r>
              <a:rPr lang="en-GB"/>
              <a:t> to </a:t>
            </a:r>
            <a:r>
              <a:rPr lang="en-GB">
                <a:solidFill>
                  <a:srgbClr val="FFFFFF"/>
                </a:solidFill>
              </a:rPr>
              <a:t>cultivate</a:t>
            </a:r>
            <a:r>
              <a:rPr lang="en-GB"/>
              <a:t> similar </a:t>
            </a:r>
            <a:r>
              <a:rPr lang="en-GB">
                <a:solidFill>
                  <a:srgbClr val="FFFFFF"/>
                </a:solidFill>
              </a:rPr>
              <a:t>communities</a:t>
            </a:r>
            <a:r>
              <a:rPr lang="en-GB"/>
              <a:t>.</a:t>
            </a:r>
            <a:endParaRPr/>
          </a:p>
          <a:p>
            <a:pPr indent="0" lvl="0" marL="0" rtl="0" algn="l">
              <a:spcBef>
                <a:spcPts val="1600"/>
              </a:spcBef>
              <a:spcAft>
                <a:spcPts val="0"/>
              </a:spcAft>
              <a:buNone/>
            </a:pPr>
            <a:r>
              <a:rPr lang="en-GB"/>
              <a:t>What is a </a:t>
            </a:r>
            <a:r>
              <a:rPr lang="en-GB">
                <a:solidFill>
                  <a:schemeClr val="accent5"/>
                </a:solidFill>
              </a:rPr>
              <a:t>Reputation Democracy</a:t>
            </a:r>
            <a:r>
              <a:rPr lang="en-GB"/>
              <a:t>?</a:t>
            </a:r>
            <a:endParaRPr/>
          </a:p>
          <a:p>
            <a:pPr indent="0" lvl="0" marL="0" rtl="0" algn="l">
              <a:spcBef>
                <a:spcPts val="1600"/>
              </a:spcBef>
              <a:spcAft>
                <a:spcPts val="1600"/>
              </a:spcAft>
              <a:buNone/>
            </a:pPr>
            <a:r>
              <a:rPr lang="en-GB"/>
              <a:t>A </a:t>
            </a:r>
            <a:r>
              <a:rPr lang="en-GB">
                <a:solidFill>
                  <a:schemeClr val="accent5"/>
                </a:solidFill>
              </a:rPr>
              <a:t>flat hierarchy</a:t>
            </a:r>
            <a:r>
              <a:rPr lang="en-GB"/>
              <a:t>, </a:t>
            </a:r>
            <a:r>
              <a:rPr lang="en-GB">
                <a:solidFill>
                  <a:schemeClr val="accent5"/>
                </a:solidFill>
              </a:rPr>
              <a:t>liquid democracy</a:t>
            </a:r>
            <a:r>
              <a:rPr lang="en-GB"/>
              <a:t> that facilitates its constituents’ ability to earn a consequential voice by associating one’s accrued </a:t>
            </a:r>
            <a:r>
              <a:rPr lang="en-GB">
                <a:solidFill>
                  <a:schemeClr val="accent5"/>
                </a:solidFill>
              </a:rPr>
              <a:t>reputation</a:t>
            </a:r>
            <a:r>
              <a:rPr lang="en-GB"/>
              <a:t> with their </a:t>
            </a:r>
            <a:r>
              <a:rPr lang="en-GB">
                <a:solidFill>
                  <a:schemeClr val="accent5"/>
                </a:solidFill>
              </a:rPr>
              <a:t>voting weight</a:t>
            </a:r>
            <a:r>
              <a:rPr lang="en-GB"/>
              <a:t> in organizational </a:t>
            </a:r>
            <a:r>
              <a:rPr lang="en-GB">
                <a:solidFill>
                  <a:schemeClr val="accent5"/>
                </a:solidFill>
              </a:rPr>
              <a:t>decision making</a:t>
            </a:r>
            <a:r>
              <a:rPr lang="en-GB"/>
              <a:t> processes.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89" name="Google Shape;289;p25"/>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D</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0" name="Google Shape;290;p25"/>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Centralized h</a:t>
            </a:r>
            <a:r>
              <a:rPr lang="en-GB"/>
              <a:t>ierarchical structures based on seniority </a:t>
            </a:r>
            <a:r>
              <a:rPr lang="en-GB">
                <a:solidFill>
                  <a:srgbClr val="FFFFFF"/>
                </a:solidFill>
              </a:rPr>
              <a:t>instead of merit                         </a:t>
            </a:r>
            <a:r>
              <a:rPr lang="en-GB"/>
              <a:t> (with decisions being made behind closed doors by higher-ups)                                                   lack </a:t>
            </a:r>
            <a:r>
              <a:rPr lang="en-GB">
                <a:solidFill>
                  <a:schemeClr val="accent5"/>
                </a:solidFill>
              </a:rPr>
              <a:t>representation from the community </a:t>
            </a:r>
            <a:r>
              <a:rPr lang="en-GB">
                <a:solidFill>
                  <a:srgbClr val="FFFFFF"/>
                </a:solidFill>
              </a:rPr>
              <a:t>and</a:t>
            </a:r>
            <a:r>
              <a:rPr lang="en-GB"/>
              <a:t> </a:t>
            </a:r>
            <a:r>
              <a:rPr lang="en-GB">
                <a:solidFill>
                  <a:schemeClr val="accent5"/>
                </a:solidFill>
              </a:rPr>
              <a:t>transparency in process</a:t>
            </a:r>
            <a:r>
              <a:rPr lang="en-GB"/>
              <a:t>.</a:t>
            </a:r>
            <a:endParaRPr/>
          </a:p>
        </p:txBody>
      </p:sp>
      <p:sp>
        <p:nvSpPr>
          <p:cNvPr id="291" name="Google Shape;291;p25"/>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A</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2" name="Google Shape;292;p25"/>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Collaboration is messy, and </a:t>
            </a:r>
            <a:r>
              <a:rPr lang="en-GB">
                <a:solidFill>
                  <a:schemeClr val="accent5"/>
                </a:solidFill>
              </a:rPr>
              <a:t>measuring contributions</a:t>
            </a:r>
            <a:r>
              <a:rPr lang="en-GB"/>
              <a:t> over time in a peer-to-peer mental ledger is unsustainable. We need the right tooling to aggregate these metrics and </a:t>
            </a:r>
            <a:r>
              <a:rPr lang="en-GB">
                <a:solidFill>
                  <a:schemeClr val="accent5"/>
                </a:solidFill>
              </a:rPr>
              <a:t>automate</a:t>
            </a:r>
            <a:r>
              <a:rPr lang="en-GB"/>
              <a:t> </a:t>
            </a:r>
            <a:r>
              <a:rPr lang="en-GB">
                <a:solidFill>
                  <a:schemeClr val="accent5"/>
                </a:solidFill>
              </a:rPr>
              <a:t>the assessment</a:t>
            </a:r>
            <a:r>
              <a:rPr lang="en-GB"/>
              <a:t>.</a:t>
            </a:r>
            <a:endParaRPr>
              <a:solidFill>
                <a:srgbClr val="FFFFFF"/>
              </a:solidFill>
            </a:endParaRPr>
          </a:p>
        </p:txBody>
      </p:sp>
      <p:sp>
        <p:nvSpPr>
          <p:cNvPr id="293" name="Google Shape;293;p25"/>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O</a:t>
            </a:r>
            <a:endParaRPr sz="1300">
              <a:solidFill>
                <a:srgbClr val="FFFFFF"/>
              </a:solidFill>
            </a:endParaRPr>
          </a:p>
        </p:txBody>
      </p:sp>
      <p:sp>
        <p:nvSpPr>
          <p:cNvPr id="294" name="Google Shape;294;p25"/>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Governance isn’t always fun, and it’s difficult to get members of a community to </a:t>
            </a:r>
            <a:r>
              <a:rPr lang="en-GB">
                <a:solidFill>
                  <a:srgbClr val="FFFFFF"/>
                </a:solidFill>
              </a:rPr>
              <a:t>participate</a:t>
            </a:r>
            <a:r>
              <a:rPr lang="en-GB"/>
              <a:t>, especially in a </a:t>
            </a:r>
            <a:r>
              <a:rPr lang="en-GB">
                <a:solidFill>
                  <a:srgbClr val="FFFFFF"/>
                </a:solidFill>
              </a:rPr>
              <a:t>consistent</a:t>
            </a:r>
            <a:r>
              <a:rPr lang="en-GB"/>
              <a:t> manner. We need to find the right </a:t>
            </a:r>
            <a:r>
              <a:rPr lang="en-GB">
                <a:solidFill>
                  <a:schemeClr val="accent5"/>
                </a:solidFill>
              </a:rPr>
              <a:t>incentive structures</a:t>
            </a:r>
            <a:r>
              <a:rPr lang="en-GB"/>
              <a:t> so that members are more </a:t>
            </a:r>
            <a:r>
              <a:rPr lang="en-GB">
                <a:solidFill>
                  <a:schemeClr val="accent5"/>
                </a:solidFill>
              </a:rPr>
              <a:t>aligned to contribute</a:t>
            </a:r>
            <a:r>
              <a:rPr lang="en-GB"/>
              <a:t> in consistently meaningful ways.</a:t>
            </a:r>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